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eague Spartan" charset="1" panose="00000800000000000000"/>
      <p:regular r:id="rId22"/>
    </p:embeddedFont>
    <p:embeddedFont>
      <p:font typeface="Open Sauce" charset="1" panose="00000500000000000000"/>
      <p:regular r:id="rId23"/>
    </p:embeddedFont>
    <p:embeddedFont>
      <p:font typeface="EB Garamond" charset="1" panose="00000000000000000000"/>
      <p:regular r:id="rId24"/>
    </p:embeddedFont>
    <p:embeddedFont>
      <p:font typeface="EB Garamond Semi-Bold" charset="1" panose="00000000000000000000"/>
      <p:regular r:id="rId25"/>
    </p:embeddedFont>
    <p:embeddedFont>
      <p:font typeface="Kage"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TextBox 3" id="3"/>
          <p:cNvSpPr txBox="true"/>
          <p:nvPr/>
        </p:nvSpPr>
        <p:spPr>
          <a:xfrm rot="0">
            <a:off x="4025865" y="3844769"/>
            <a:ext cx="10713554" cy="5890417"/>
          </a:xfrm>
          <a:prstGeom prst="rect">
            <a:avLst/>
          </a:prstGeom>
        </p:spPr>
        <p:txBody>
          <a:bodyPr anchor="t" rtlCol="false" tIns="0" lIns="0" bIns="0" rIns="0">
            <a:spAutoFit/>
          </a:bodyPr>
          <a:lstStyle/>
          <a:p>
            <a:pPr algn="ctr">
              <a:lnSpc>
                <a:spcPts val="5600"/>
              </a:lnSpc>
            </a:pPr>
            <a:r>
              <a:rPr lang="en-US" sz="4000" spc="-96">
                <a:solidFill>
                  <a:srgbClr val="082F2C"/>
                </a:solidFill>
                <a:latin typeface="League Spartan"/>
                <a:ea typeface="League Spartan"/>
                <a:cs typeface="League Spartan"/>
                <a:sym typeface="League Spartan"/>
              </a:rPr>
              <a:t>Forest Cover Change Detection using Remote Sensing &amp; GIS : Impacts on </a:t>
            </a:r>
          </a:p>
          <a:p>
            <a:pPr algn="ctr">
              <a:lnSpc>
                <a:spcPts val="5600"/>
              </a:lnSpc>
            </a:pPr>
            <a:r>
              <a:rPr lang="en-US" sz="4000" spc="-96">
                <a:solidFill>
                  <a:srgbClr val="082F2C"/>
                </a:solidFill>
                <a:latin typeface="League Spartan"/>
                <a:ea typeface="League Spartan"/>
                <a:cs typeface="League Spartan"/>
                <a:sym typeface="League Spartan"/>
              </a:rPr>
              <a:t>Environment &amp; Hydrology</a:t>
            </a:r>
          </a:p>
          <a:p>
            <a:pPr algn="ctr">
              <a:lnSpc>
                <a:spcPts val="31762"/>
              </a:lnSpc>
              <a:spcBef>
                <a:spcPct val="0"/>
              </a:spcBef>
            </a:pPr>
          </a:p>
        </p:txBody>
      </p:sp>
      <p:sp>
        <p:nvSpPr>
          <p:cNvPr name="TextBox 4" id="4"/>
          <p:cNvSpPr txBox="true"/>
          <p:nvPr/>
        </p:nvSpPr>
        <p:spPr>
          <a:xfrm rot="0">
            <a:off x="7681341" y="6009757"/>
            <a:ext cx="5856198" cy="692273"/>
          </a:xfrm>
          <a:prstGeom prst="rect">
            <a:avLst/>
          </a:prstGeom>
        </p:spPr>
        <p:txBody>
          <a:bodyPr anchor="t" rtlCol="false" tIns="0" lIns="0" bIns="0" rIns="0">
            <a:spAutoFit/>
          </a:bodyPr>
          <a:lstStyle/>
          <a:p>
            <a:pPr algn="ctr">
              <a:lnSpc>
                <a:spcPts val="2793"/>
              </a:lnSpc>
              <a:spcBef>
                <a:spcPct val="0"/>
              </a:spcBef>
            </a:pPr>
            <a:r>
              <a:rPr lang="en-US" sz="1995">
                <a:solidFill>
                  <a:srgbClr val="082F2C"/>
                </a:solidFill>
                <a:latin typeface="Open Sauce"/>
                <a:ea typeface="Open Sauce"/>
                <a:cs typeface="Open Sauce"/>
                <a:sym typeface="Open Sauce"/>
              </a:rPr>
              <a:t>-</a:t>
            </a:r>
            <a:r>
              <a:rPr lang="en-US" sz="1995">
                <a:solidFill>
                  <a:srgbClr val="082F2C"/>
                </a:solidFill>
                <a:latin typeface="Open Sauce"/>
                <a:ea typeface="Open Sauce"/>
                <a:cs typeface="Open Sauce"/>
                <a:sym typeface="Open Sauce"/>
              </a:rPr>
              <a:t>A Data-Driven Approach for Sustainable Resource Management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0">
            <a:off x="-3532957" y="822519"/>
            <a:ext cx="22322724" cy="9172610"/>
          </a:xfrm>
          <a:custGeom>
            <a:avLst/>
            <a:gdLst/>
            <a:ahLst/>
            <a:cxnLst/>
            <a:rect r="r" b="b" t="t" l="l"/>
            <a:pathLst>
              <a:path h="9172610" w="22322724">
                <a:moveTo>
                  <a:pt x="0" y="0"/>
                </a:moveTo>
                <a:lnTo>
                  <a:pt x="22322724" y="0"/>
                </a:lnTo>
                <a:lnTo>
                  <a:pt x="22322724" y="9172611"/>
                </a:lnTo>
                <a:lnTo>
                  <a:pt x="0" y="91726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3640" y="2540000"/>
            <a:ext cx="12947809" cy="26035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1: Data Collection</a:t>
            </a:r>
          </a:p>
          <a:p>
            <a:pPr algn="l">
              <a:lnSpc>
                <a:spcPts val="3499"/>
              </a:lnSpc>
              <a:spcBef>
                <a:spcPct val="0"/>
              </a:spcBef>
            </a:pPr>
            <a:r>
              <a:rPr lang="en-US" sz="2499">
                <a:solidFill>
                  <a:srgbClr val="000000"/>
                </a:solidFill>
                <a:latin typeface="EB Garamond"/>
                <a:ea typeface="EB Garamond"/>
                <a:cs typeface="EB Garamond"/>
                <a:sym typeface="EB Garamond"/>
              </a:rPr>
              <a:t>Downloaded Landsat/Sentinel images for two key time periods (e.g., 2000 &amp; 2020)</a:t>
            </a:r>
          </a:p>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2: Pre-processing</a:t>
            </a:r>
          </a:p>
          <a:p>
            <a:pPr algn="l">
              <a:lnSpc>
                <a:spcPts val="3499"/>
              </a:lnSpc>
              <a:spcBef>
                <a:spcPct val="0"/>
              </a:spcBef>
            </a:pPr>
            <a:r>
              <a:rPr lang="en-US" sz="2499">
                <a:solidFill>
                  <a:srgbClr val="000000"/>
                </a:solidFill>
                <a:latin typeface="EB Garamond"/>
                <a:ea typeface="EB Garamond"/>
                <a:cs typeface="EB Garamond"/>
                <a:sym typeface="EB Garamond"/>
              </a:rPr>
              <a:t>Cleaned the data: removed clouds, corrected atmospheric distortions, enhanced images</a:t>
            </a:r>
          </a:p>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3: Forest Classification</a:t>
            </a:r>
          </a:p>
          <a:p>
            <a:pPr algn="l">
              <a:lnSpc>
                <a:spcPts val="3499"/>
              </a:lnSpc>
              <a:spcBef>
                <a:spcPct val="0"/>
              </a:spcBef>
            </a:pPr>
            <a:r>
              <a:rPr lang="en-US" sz="2499">
                <a:solidFill>
                  <a:srgbClr val="000000"/>
                </a:solidFill>
                <a:latin typeface="EB Garamond"/>
                <a:ea typeface="EB Garamond"/>
                <a:cs typeface="EB Garamond"/>
                <a:sym typeface="EB Garamond"/>
              </a:rPr>
              <a:t>Taught the computer to spot forests using NDVI (greenness index) and machine learning (Random Forest).</a:t>
            </a:r>
          </a:p>
        </p:txBody>
      </p:sp>
      <p:sp>
        <p:nvSpPr>
          <p:cNvPr name="TextBox 5" id="5"/>
          <p:cNvSpPr txBox="true"/>
          <p:nvPr/>
        </p:nvSpPr>
        <p:spPr>
          <a:xfrm rot="0">
            <a:off x="893640" y="5105400"/>
            <a:ext cx="13038059" cy="30416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4: Change Detection</a:t>
            </a:r>
          </a:p>
          <a:p>
            <a:pPr algn="l">
              <a:lnSpc>
                <a:spcPts val="3499"/>
              </a:lnSpc>
              <a:spcBef>
                <a:spcPct val="0"/>
              </a:spcBef>
            </a:pPr>
            <a:r>
              <a:rPr lang="en-US" sz="2499">
                <a:solidFill>
                  <a:srgbClr val="000000"/>
                </a:solidFill>
                <a:latin typeface="EB Garamond"/>
                <a:ea typeface="EB Garamond"/>
                <a:cs typeface="EB Garamond"/>
                <a:sym typeface="EB Garamond"/>
              </a:rPr>
              <a:t>Compared the 2000 and 2020 forest maps to find exactly where forests were lost or gained</a:t>
            </a:r>
          </a:p>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5: GIS Analysis (The Magic!)</a:t>
            </a:r>
          </a:p>
          <a:p>
            <a:pPr algn="l">
              <a:lnSpc>
                <a:spcPts val="3499"/>
              </a:lnSpc>
              <a:spcBef>
                <a:spcPct val="0"/>
              </a:spcBef>
            </a:pPr>
            <a:r>
              <a:rPr lang="en-US" sz="2499">
                <a:solidFill>
                  <a:srgbClr val="000000"/>
                </a:solidFill>
                <a:latin typeface="EB Garamond"/>
                <a:ea typeface="EB Garamond"/>
                <a:cs typeface="EB Garamond"/>
                <a:sym typeface="EB Garamond"/>
              </a:rPr>
              <a:t>Overlaid our forest change maps with rivers, watersheds, and terrain (DEM) to see the environmental impact</a:t>
            </a:r>
          </a:p>
          <a:p>
            <a:pPr algn="l">
              <a:lnSpc>
                <a:spcPts val="3499"/>
              </a:lnSpc>
              <a:spcBef>
                <a:spcPct val="0"/>
              </a:spcBef>
            </a:pPr>
            <a:r>
              <a:rPr lang="en-US" sz="2499">
                <a:solidFill>
                  <a:srgbClr val="000000"/>
                </a:solidFill>
                <a:latin typeface="EB Garamond"/>
                <a:ea typeface="EB Garamond"/>
                <a:cs typeface="EB Garamond"/>
                <a:sym typeface="EB Garamond"/>
              </a:rPr>
              <a:t>Example: "Did forest loss near a river correlate with higher erosion risk?"</a:t>
            </a:r>
          </a:p>
          <a:p>
            <a:pPr algn="l">
              <a:lnSpc>
                <a:spcPts val="3499"/>
              </a:lnSpc>
              <a:spcBef>
                <a:spcPct val="0"/>
              </a:spcBef>
            </a:pPr>
            <a:r>
              <a:rPr lang="en-US" b="true" sz="2499">
                <a:solidFill>
                  <a:srgbClr val="000000"/>
                </a:solidFill>
                <a:latin typeface="EB Garamond Semi-Bold"/>
                <a:ea typeface="EB Garamond Semi-Bold"/>
                <a:cs typeface="EB Garamond Semi-Bold"/>
                <a:sym typeface="EB Garamond Semi-Bold"/>
              </a:rPr>
              <a:t>Step 6: Visualization</a:t>
            </a:r>
          </a:p>
          <a:p>
            <a:pPr algn="l">
              <a:lnSpc>
                <a:spcPts val="3499"/>
              </a:lnSpc>
              <a:spcBef>
                <a:spcPct val="0"/>
              </a:spcBef>
            </a:pPr>
            <a:r>
              <a:rPr lang="en-US" sz="2499">
                <a:solidFill>
                  <a:srgbClr val="000000"/>
                </a:solidFill>
                <a:latin typeface="EB Garamond"/>
                <a:ea typeface="EB Garamond"/>
                <a:cs typeface="EB Garamond"/>
                <a:sym typeface="EB Garamond"/>
              </a:rPr>
              <a:t>Created stunning, easy-to-understand maps, graphs, and stats to tell the story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16899139" cy="10505404"/>
          </a:xfrm>
          <a:custGeom>
            <a:avLst/>
            <a:gdLst/>
            <a:ahLst/>
            <a:cxnLst/>
            <a:rect r="r" b="b" t="t" l="l"/>
            <a:pathLst>
              <a:path h="10505404" w="16899139">
                <a:moveTo>
                  <a:pt x="0" y="0"/>
                </a:moveTo>
                <a:lnTo>
                  <a:pt x="16899139" y="0"/>
                </a:lnTo>
                <a:lnTo>
                  <a:pt x="16899139" y="10505404"/>
                </a:lnTo>
                <a:lnTo>
                  <a:pt x="0" y="10505404"/>
                </a:lnTo>
                <a:lnTo>
                  <a:pt x="0" y="0"/>
                </a:lnTo>
                <a:close/>
              </a:path>
            </a:pathLst>
          </a:custGeom>
          <a:blipFill>
            <a:blip r:embed="rId2"/>
            <a:stretch>
              <a:fillRect l="-2065" t="-4656" r="0" b="-83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true" flipV="false" rot="0">
            <a:off x="-964193" y="1161730"/>
            <a:ext cx="20004510" cy="8220035"/>
          </a:xfrm>
          <a:custGeom>
            <a:avLst/>
            <a:gdLst/>
            <a:ahLst/>
            <a:cxnLst/>
            <a:rect r="r" b="b" t="t" l="l"/>
            <a:pathLst>
              <a:path h="8220035" w="20004510">
                <a:moveTo>
                  <a:pt x="20004510" y="0"/>
                </a:moveTo>
                <a:lnTo>
                  <a:pt x="0" y="0"/>
                </a:lnTo>
                <a:lnTo>
                  <a:pt x="0" y="8220035"/>
                </a:lnTo>
                <a:lnTo>
                  <a:pt x="20004510" y="8220035"/>
                </a:lnTo>
                <a:lnTo>
                  <a:pt x="200045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27320" y="2803252"/>
            <a:ext cx="6359236" cy="8229600"/>
          </a:xfrm>
          <a:custGeom>
            <a:avLst/>
            <a:gdLst/>
            <a:ahLst/>
            <a:cxnLst/>
            <a:rect r="r" b="b" t="t" l="l"/>
            <a:pathLst>
              <a:path h="8229600" w="6359236">
                <a:moveTo>
                  <a:pt x="0" y="0"/>
                </a:moveTo>
                <a:lnTo>
                  <a:pt x="6359236" y="0"/>
                </a:lnTo>
                <a:lnTo>
                  <a:pt x="6359236" y="8229600"/>
                </a:lnTo>
                <a:lnTo>
                  <a:pt x="0" y="8229600"/>
                </a:lnTo>
                <a:lnTo>
                  <a:pt x="0" y="0"/>
                </a:lnTo>
                <a:close/>
              </a:path>
            </a:pathLst>
          </a:custGeom>
          <a:blipFill>
            <a:blip r:embed="rId5"/>
            <a:stretch>
              <a:fillRect l="0" t="0" r="0" b="0"/>
            </a:stretch>
          </a:blipFill>
        </p:spPr>
      </p:sp>
      <p:sp>
        <p:nvSpPr>
          <p:cNvPr name="TextBox 5" id="5"/>
          <p:cNvSpPr txBox="true"/>
          <p:nvPr/>
        </p:nvSpPr>
        <p:spPr>
          <a:xfrm rot="0">
            <a:off x="3388152" y="3558615"/>
            <a:ext cx="13054599" cy="1394464"/>
          </a:xfrm>
          <a:prstGeom prst="rect">
            <a:avLst/>
          </a:prstGeom>
        </p:spPr>
        <p:txBody>
          <a:bodyPr anchor="t" rtlCol="false" tIns="0" lIns="0" bIns="0" rIns="0">
            <a:spAutoFit/>
          </a:bodyPr>
          <a:lstStyle/>
          <a:p>
            <a:pPr algn="ctr">
              <a:lnSpc>
                <a:spcPts val="11339"/>
              </a:lnSpc>
              <a:spcBef>
                <a:spcPct val="0"/>
              </a:spcBef>
            </a:pPr>
            <a:r>
              <a:rPr lang="en-US" sz="8099">
                <a:solidFill>
                  <a:srgbClr val="082F2C"/>
                </a:solidFill>
                <a:latin typeface="League Spartan"/>
                <a:ea typeface="League Spartan"/>
                <a:cs typeface="League Spartan"/>
                <a:sym typeface="League Spartan"/>
              </a:rPr>
              <a:t>Observation</a:t>
            </a:r>
          </a:p>
        </p:txBody>
      </p:sp>
      <p:sp>
        <p:nvSpPr>
          <p:cNvPr name="TextBox 6" id="6"/>
          <p:cNvSpPr txBox="true"/>
          <p:nvPr/>
        </p:nvSpPr>
        <p:spPr>
          <a:xfrm rot="0">
            <a:off x="8515718" y="4939977"/>
            <a:ext cx="4883348" cy="596866"/>
          </a:xfrm>
          <a:prstGeom prst="rect">
            <a:avLst/>
          </a:prstGeom>
        </p:spPr>
        <p:txBody>
          <a:bodyPr anchor="t" rtlCol="false" tIns="0" lIns="0" bIns="0" rIns="0">
            <a:spAutoFit/>
          </a:bodyPr>
          <a:lstStyle/>
          <a:p>
            <a:pPr algn="ctr">
              <a:lnSpc>
                <a:spcPts val="4901"/>
              </a:lnSpc>
              <a:spcBef>
                <a:spcPct val="0"/>
              </a:spcBef>
            </a:pPr>
            <a:r>
              <a:rPr lang="en-US" sz="3501">
                <a:solidFill>
                  <a:srgbClr val="082F2C"/>
                </a:solidFill>
                <a:latin typeface="EB Garamond"/>
                <a:ea typeface="EB Garamond"/>
                <a:cs typeface="EB Garamond"/>
                <a:sym typeface="EB Garamond"/>
              </a:rPr>
              <a:t>-Expected Results &amp; 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0">
            <a:off x="-964193" y="1161730"/>
            <a:ext cx="20004510" cy="8220035"/>
          </a:xfrm>
          <a:custGeom>
            <a:avLst/>
            <a:gdLst/>
            <a:ahLst/>
            <a:cxnLst/>
            <a:rect r="r" b="b" t="t" l="l"/>
            <a:pathLst>
              <a:path h="8220035" w="20004510">
                <a:moveTo>
                  <a:pt x="0" y="0"/>
                </a:moveTo>
                <a:lnTo>
                  <a:pt x="20004510" y="0"/>
                </a:lnTo>
                <a:lnTo>
                  <a:pt x="20004510" y="8220035"/>
                </a:lnTo>
                <a:lnTo>
                  <a:pt x="0" y="8220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5392" y="6591448"/>
            <a:ext cx="5672030" cy="4114800"/>
          </a:xfrm>
          <a:custGeom>
            <a:avLst/>
            <a:gdLst/>
            <a:ahLst/>
            <a:cxnLst/>
            <a:rect r="r" b="b" t="t" l="l"/>
            <a:pathLst>
              <a:path h="4114800" w="5672030">
                <a:moveTo>
                  <a:pt x="0" y="0"/>
                </a:moveTo>
                <a:lnTo>
                  <a:pt x="5672030" y="0"/>
                </a:lnTo>
                <a:lnTo>
                  <a:pt x="56720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93655" y="3687437"/>
            <a:ext cx="11739347" cy="2453005"/>
          </a:xfrm>
          <a:prstGeom prst="rect">
            <a:avLst/>
          </a:prstGeom>
        </p:spPr>
        <p:txBody>
          <a:bodyPr anchor="t" rtlCol="false" tIns="0" lIns="0" bIns="0" rIns="0">
            <a:spAutoFit/>
          </a:bodyPr>
          <a:lstStyle/>
          <a:p>
            <a:pPr algn="ctr">
              <a:lnSpc>
                <a:spcPts val="3919"/>
              </a:lnSpc>
            </a:pPr>
            <a:r>
              <a:rPr lang="en-US" sz="2799">
                <a:solidFill>
                  <a:srgbClr val="082F2C"/>
                </a:solidFill>
                <a:latin typeface="EB Garamond"/>
                <a:ea typeface="EB Garamond"/>
                <a:cs typeface="EB Garamond"/>
                <a:sym typeface="EB Garamond"/>
              </a:rPr>
              <a:t>📊 Quantifiable Change: X square kilometers of forest lost between 2000-2020</a:t>
            </a:r>
          </a:p>
          <a:p>
            <a:pPr algn="ctr">
              <a:lnSpc>
                <a:spcPts val="3919"/>
              </a:lnSpc>
            </a:pPr>
            <a:r>
              <a:rPr lang="en-US" sz="2799">
                <a:solidFill>
                  <a:srgbClr val="082F2C"/>
                </a:solidFill>
                <a:latin typeface="EB Garamond"/>
                <a:ea typeface="EB Garamond"/>
                <a:cs typeface="EB Garamond"/>
                <a:sym typeface="EB Garamond"/>
              </a:rPr>
              <a:t>🗺️ Hotspot Maps: Identified critical deforestation zones and areas of natural regeneration</a:t>
            </a:r>
          </a:p>
          <a:p>
            <a:pPr algn="ctr">
              <a:lnSpc>
                <a:spcPts val="3919"/>
              </a:lnSpc>
            </a:pPr>
            <a:r>
              <a:rPr lang="en-US" sz="2799">
                <a:solidFill>
                  <a:srgbClr val="082F2C"/>
                </a:solidFill>
                <a:latin typeface="EB Garamond"/>
                <a:ea typeface="EB Garamond"/>
                <a:cs typeface="EB Garamond"/>
                <a:sym typeface="EB Garamond"/>
              </a:rPr>
              <a:t>💧 Cause &amp; Effect: Demonstrated how forest loss near watersheds leads to reduced water quality/quantity and increased soil erosion</a:t>
            </a:r>
          </a:p>
        </p:txBody>
      </p:sp>
      <p:sp>
        <p:nvSpPr>
          <p:cNvPr name="Freeform 6" id="6"/>
          <p:cNvSpPr/>
          <p:nvPr/>
        </p:nvSpPr>
        <p:spPr>
          <a:xfrm flipH="false" flipV="false" rot="0">
            <a:off x="14423285" y="7425884"/>
            <a:ext cx="5672030" cy="4114800"/>
          </a:xfrm>
          <a:custGeom>
            <a:avLst/>
            <a:gdLst/>
            <a:ahLst/>
            <a:cxnLst/>
            <a:rect r="r" b="b" t="t" l="l"/>
            <a:pathLst>
              <a:path h="4114800" w="5672030">
                <a:moveTo>
                  <a:pt x="0" y="0"/>
                </a:moveTo>
                <a:lnTo>
                  <a:pt x="5672030" y="0"/>
                </a:lnTo>
                <a:lnTo>
                  <a:pt x="56720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10218" y="2818802"/>
            <a:ext cx="15772364" cy="511326"/>
          </a:xfrm>
          <a:prstGeom prst="rect">
            <a:avLst/>
          </a:prstGeom>
        </p:spPr>
        <p:txBody>
          <a:bodyPr anchor="t" rtlCol="false" tIns="0" lIns="0" bIns="0" rIns="0">
            <a:spAutoFit/>
          </a:bodyPr>
          <a:lstStyle/>
          <a:p>
            <a:pPr algn="ctr">
              <a:lnSpc>
                <a:spcPts val="3647"/>
              </a:lnSpc>
            </a:pPr>
            <a:r>
              <a:rPr lang="en-US" sz="4395">
                <a:solidFill>
                  <a:srgbClr val="082F2C"/>
                </a:solidFill>
                <a:latin typeface="League Spartan"/>
                <a:ea typeface="League Spartan"/>
                <a:cs typeface="League Spartan"/>
                <a:sym typeface="League Spartan"/>
              </a:rPr>
              <a:t>What We Expect to Find </a:t>
            </a:r>
          </a:p>
        </p:txBody>
      </p:sp>
      <p:sp>
        <p:nvSpPr>
          <p:cNvPr name="TextBox 8" id="8"/>
          <p:cNvSpPr txBox="true"/>
          <p:nvPr/>
        </p:nvSpPr>
        <p:spPr>
          <a:xfrm rot="0">
            <a:off x="3133793" y="6458779"/>
            <a:ext cx="10673811" cy="9671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EB Garamond"/>
                <a:ea typeface="EB Garamond"/>
                <a:cs typeface="EB Garamond"/>
                <a:sym typeface="EB Garamond"/>
              </a:rPr>
              <a:t>🎯 Actionable Insights: Provided clear visual evidence to guide policies for sustainable forest-water-agriculture balance.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true" flipV="false" rot="0">
            <a:off x="-1606297" y="768564"/>
            <a:ext cx="20961331" cy="8613201"/>
          </a:xfrm>
          <a:custGeom>
            <a:avLst/>
            <a:gdLst/>
            <a:ahLst/>
            <a:cxnLst/>
            <a:rect r="r" b="b" t="t" l="l"/>
            <a:pathLst>
              <a:path h="8613201" w="20961331">
                <a:moveTo>
                  <a:pt x="20961331" y="0"/>
                </a:moveTo>
                <a:lnTo>
                  <a:pt x="0" y="0"/>
                </a:lnTo>
                <a:lnTo>
                  <a:pt x="0" y="8613201"/>
                </a:lnTo>
                <a:lnTo>
                  <a:pt x="20961331" y="8613201"/>
                </a:lnTo>
                <a:lnTo>
                  <a:pt x="2096133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1753">
            <a:off x="13859027" y="4538217"/>
            <a:ext cx="6176164" cy="4385077"/>
          </a:xfrm>
          <a:custGeom>
            <a:avLst/>
            <a:gdLst/>
            <a:ahLst/>
            <a:cxnLst/>
            <a:rect r="r" b="b" t="t" l="l"/>
            <a:pathLst>
              <a:path h="4385077" w="6176164">
                <a:moveTo>
                  <a:pt x="0" y="0"/>
                </a:moveTo>
                <a:lnTo>
                  <a:pt x="6176164" y="0"/>
                </a:lnTo>
                <a:lnTo>
                  <a:pt x="6176164" y="4385077"/>
                </a:lnTo>
                <a:lnTo>
                  <a:pt x="0" y="4385077"/>
                </a:lnTo>
                <a:lnTo>
                  <a:pt x="0" y="0"/>
                </a:lnTo>
                <a:close/>
              </a:path>
            </a:pathLst>
          </a:custGeom>
          <a:blipFill>
            <a:blip r:embed="rId5"/>
            <a:stretch>
              <a:fillRect l="0" t="0" r="0" b="0"/>
            </a:stretch>
          </a:blipFill>
        </p:spPr>
      </p:sp>
      <p:sp>
        <p:nvSpPr>
          <p:cNvPr name="TextBox 5" id="5"/>
          <p:cNvSpPr txBox="true"/>
          <p:nvPr/>
        </p:nvSpPr>
        <p:spPr>
          <a:xfrm rot="0">
            <a:off x="3757814" y="3137329"/>
            <a:ext cx="11626797" cy="4559005"/>
          </a:xfrm>
          <a:prstGeom prst="rect">
            <a:avLst/>
          </a:prstGeom>
        </p:spPr>
        <p:txBody>
          <a:bodyPr anchor="t" rtlCol="false" tIns="0" lIns="0" bIns="0" rIns="0">
            <a:spAutoFit/>
          </a:bodyPr>
          <a:lstStyle/>
          <a:p>
            <a:pPr algn="ctr">
              <a:lnSpc>
                <a:spcPts val="4005"/>
              </a:lnSpc>
            </a:pPr>
            <a:r>
              <a:rPr lang="en-US" sz="2861">
                <a:solidFill>
                  <a:srgbClr val="082F2C"/>
                </a:solidFill>
                <a:latin typeface="EB Garamond"/>
                <a:ea typeface="EB Garamond"/>
                <a:cs typeface="EB Garamond"/>
                <a:sym typeface="EB Garamond"/>
              </a:rPr>
              <a:t>Remote Sensing (RS) and Geographic Information Systems (GIS) are more than just technological tools—they are essential instruments for understanding and safeguarding our planet. This project demonstrates how these technologies can provide clear, visual evidence of human impacts on critical ecosystems, such as forests and water resources. By analyzing changes over time, we can identify patterns, assess risks, and support informed decision-making for sustainable resource management and conservation efforts. Ultimately, gaining insight into these changes empowers us to take proactive steps, ensuring a healthier environment and secure water future for generations to come.</a:t>
            </a:r>
          </a:p>
        </p:txBody>
      </p:sp>
      <p:sp>
        <p:nvSpPr>
          <p:cNvPr name="Freeform 6" id="6"/>
          <p:cNvSpPr/>
          <p:nvPr/>
        </p:nvSpPr>
        <p:spPr>
          <a:xfrm flipH="true" flipV="false" rot="2500048">
            <a:off x="-929920" y="5503795"/>
            <a:ext cx="6176164" cy="4385077"/>
          </a:xfrm>
          <a:custGeom>
            <a:avLst/>
            <a:gdLst/>
            <a:ahLst/>
            <a:cxnLst/>
            <a:rect r="r" b="b" t="t" l="l"/>
            <a:pathLst>
              <a:path h="4385077" w="6176164">
                <a:moveTo>
                  <a:pt x="6176164" y="0"/>
                </a:moveTo>
                <a:lnTo>
                  <a:pt x="0" y="0"/>
                </a:lnTo>
                <a:lnTo>
                  <a:pt x="0" y="4385077"/>
                </a:lnTo>
                <a:lnTo>
                  <a:pt x="6176164" y="4385077"/>
                </a:lnTo>
                <a:lnTo>
                  <a:pt x="6176164" y="0"/>
                </a:lnTo>
                <a:close/>
              </a:path>
            </a:pathLst>
          </a:custGeom>
          <a:blipFill>
            <a:blip r:embed="rId5"/>
            <a:stretch>
              <a:fillRect l="0" t="0" r="0" b="0"/>
            </a:stretch>
          </a:blipFill>
        </p:spPr>
      </p:sp>
      <p:sp>
        <p:nvSpPr>
          <p:cNvPr name="TextBox 7" id="7"/>
          <p:cNvSpPr txBox="true"/>
          <p:nvPr/>
        </p:nvSpPr>
        <p:spPr>
          <a:xfrm rot="0">
            <a:off x="1257818" y="2565732"/>
            <a:ext cx="15772364" cy="511326"/>
          </a:xfrm>
          <a:prstGeom prst="rect">
            <a:avLst/>
          </a:prstGeom>
        </p:spPr>
        <p:txBody>
          <a:bodyPr anchor="t" rtlCol="false" tIns="0" lIns="0" bIns="0" rIns="0">
            <a:spAutoFit/>
          </a:bodyPr>
          <a:lstStyle/>
          <a:p>
            <a:pPr algn="ctr">
              <a:lnSpc>
                <a:spcPts val="3647"/>
              </a:lnSpc>
            </a:pPr>
            <a:r>
              <a:rPr lang="en-US" sz="4395">
                <a:solidFill>
                  <a:srgbClr val="082F2C"/>
                </a:solidFill>
                <a:latin typeface="League Spartan"/>
                <a:ea typeface="League Spartan"/>
                <a:cs typeface="League Spartan"/>
                <a:sym typeface="League Spartan"/>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49230" y="4060296"/>
            <a:ext cx="8199099" cy="8199099"/>
          </a:xfrm>
          <a:custGeom>
            <a:avLst/>
            <a:gdLst/>
            <a:ahLst/>
            <a:cxnLst/>
            <a:rect r="r" b="b" t="t" l="l"/>
            <a:pathLst>
              <a:path h="8199099" w="8199099">
                <a:moveTo>
                  <a:pt x="0" y="0"/>
                </a:moveTo>
                <a:lnTo>
                  <a:pt x="8199099" y="0"/>
                </a:lnTo>
                <a:lnTo>
                  <a:pt x="8199099" y="8199099"/>
                </a:lnTo>
                <a:lnTo>
                  <a:pt x="0" y="8199099"/>
                </a:lnTo>
                <a:lnTo>
                  <a:pt x="0" y="0"/>
                </a:lnTo>
                <a:close/>
              </a:path>
            </a:pathLst>
          </a:custGeom>
          <a:blipFill>
            <a:blip r:embed="rId2"/>
            <a:stretch>
              <a:fillRect l="0" t="0" r="0" b="0"/>
            </a:stretch>
          </a:blipFill>
        </p:spPr>
      </p:sp>
      <p:sp>
        <p:nvSpPr>
          <p:cNvPr name="Freeform 3" id="3"/>
          <p:cNvSpPr/>
          <p:nvPr/>
        </p:nvSpPr>
        <p:spPr>
          <a:xfrm flipH="false" flipV="false" rot="0">
            <a:off x="-263717" y="-654748"/>
            <a:ext cx="18551717" cy="11648058"/>
          </a:xfrm>
          <a:custGeom>
            <a:avLst/>
            <a:gdLst/>
            <a:ahLst/>
            <a:cxnLst/>
            <a:rect r="r" b="b" t="t" l="l"/>
            <a:pathLst>
              <a:path h="11648058" w="18551717">
                <a:moveTo>
                  <a:pt x="0" y="0"/>
                </a:moveTo>
                <a:lnTo>
                  <a:pt x="18551717" y="0"/>
                </a:lnTo>
                <a:lnTo>
                  <a:pt x="18551717" y="11648057"/>
                </a:lnTo>
                <a:lnTo>
                  <a:pt x="0" y="11648057"/>
                </a:lnTo>
                <a:lnTo>
                  <a:pt x="0" y="0"/>
                </a:lnTo>
                <a:close/>
              </a:path>
            </a:pathLst>
          </a:custGeom>
          <a:blipFill>
            <a:blip r:embed="rId3"/>
            <a:stretch>
              <a:fillRect l="0" t="-3427" r="0" b="-3427"/>
            </a:stretch>
          </a:blipFill>
        </p:spPr>
      </p:sp>
      <p:sp>
        <p:nvSpPr>
          <p:cNvPr name="Freeform 4" id="4"/>
          <p:cNvSpPr/>
          <p:nvPr/>
        </p:nvSpPr>
        <p:spPr>
          <a:xfrm flipH="false" flipV="false" rot="0">
            <a:off x="0" y="0"/>
            <a:ext cx="9529393" cy="10089942"/>
          </a:xfrm>
          <a:custGeom>
            <a:avLst/>
            <a:gdLst/>
            <a:ahLst/>
            <a:cxnLst/>
            <a:rect r="r" b="b" t="t" l="l"/>
            <a:pathLst>
              <a:path h="10089942" w="9529393">
                <a:moveTo>
                  <a:pt x="0" y="0"/>
                </a:moveTo>
                <a:lnTo>
                  <a:pt x="9529393" y="0"/>
                </a:lnTo>
                <a:lnTo>
                  <a:pt x="9529393" y="10089942"/>
                </a:lnTo>
                <a:lnTo>
                  <a:pt x="0" y="10089942"/>
                </a:lnTo>
                <a:lnTo>
                  <a:pt x="0" y="0"/>
                </a:lnTo>
                <a:close/>
              </a:path>
            </a:pathLst>
          </a:custGeom>
          <a:blipFill>
            <a:blip r:embed="rId2"/>
            <a:stretch>
              <a:fillRect l="-4015" t="-3054" r="-5100" b="0"/>
            </a:stretch>
          </a:blipFill>
        </p:spPr>
      </p:sp>
      <p:sp>
        <p:nvSpPr>
          <p:cNvPr name="Freeform 5" id="5"/>
          <p:cNvSpPr/>
          <p:nvPr/>
        </p:nvSpPr>
        <p:spPr>
          <a:xfrm flipH="false" flipV="false" rot="0">
            <a:off x="9244775" y="0"/>
            <a:ext cx="9043225" cy="10089942"/>
          </a:xfrm>
          <a:custGeom>
            <a:avLst/>
            <a:gdLst/>
            <a:ahLst/>
            <a:cxnLst/>
            <a:rect r="r" b="b" t="t" l="l"/>
            <a:pathLst>
              <a:path h="10089942" w="9043225">
                <a:moveTo>
                  <a:pt x="0" y="0"/>
                </a:moveTo>
                <a:lnTo>
                  <a:pt x="9043225" y="0"/>
                </a:lnTo>
                <a:lnTo>
                  <a:pt x="9043225" y="10089942"/>
                </a:lnTo>
                <a:lnTo>
                  <a:pt x="0" y="10089942"/>
                </a:lnTo>
                <a:lnTo>
                  <a:pt x="0" y="0"/>
                </a:lnTo>
                <a:close/>
              </a:path>
            </a:pathLst>
          </a:custGeom>
          <a:blipFill>
            <a:blip r:embed="rId4"/>
            <a:stretch>
              <a:fillRect l="-6876" t="0" r="-6876" b="-1953"/>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TextBox 3" id="3"/>
          <p:cNvSpPr txBox="true"/>
          <p:nvPr/>
        </p:nvSpPr>
        <p:spPr>
          <a:xfrm rot="0">
            <a:off x="4740013" y="3283826"/>
            <a:ext cx="8807973" cy="2970152"/>
          </a:xfrm>
          <a:prstGeom prst="rect">
            <a:avLst/>
          </a:prstGeom>
        </p:spPr>
        <p:txBody>
          <a:bodyPr anchor="t" rtlCol="false" tIns="0" lIns="0" bIns="0" rIns="0">
            <a:spAutoFit/>
          </a:bodyPr>
          <a:lstStyle/>
          <a:p>
            <a:pPr algn="ctr">
              <a:lnSpc>
                <a:spcPts val="24305"/>
              </a:lnSpc>
              <a:spcBef>
                <a:spcPct val="0"/>
              </a:spcBef>
            </a:pPr>
            <a:r>
              <a:rPr lang="en-US" sz="17361">
                <a:solidFill>
                  <a:srgbClr val="082F2C"/>
                </a:solidFill>
                <a:latin typeface="Kage"/>
                <a:ea typeface="Kage"/>
                <a:cs typeface="Kage"/>
                <a:sym typeface="Kage"/>
              </a:rPr>
              <a:t>Thank y</a:t>
            </a:r>
            <a:r>
              <a:rPr lang="en-US" sz="17361">
                <a:solidFill>
                  <a:srgbClr val="082F2C"/>
                </a:solidFill>
                <a:latin typeface="Kage"/>
                <a:ea typeface="Kage"/>
                <a:cs typeface="Kage"/>
                <a:sym typeface="Kage"/>
              </a:rPr>
              <a:t>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0">
            <a:off x="-1316586" y="1161730"/>
            <a:ext cx="20356903" cy="8364837"/>
          </a:xfrm>
          <a:custGeom>
            <a:avLst/>
            <a:gdLst/>
            <a:ahLst/>
            <a:cxnLst/>
            <a:rect r="r" b="b" t="t" l="l"/>
            <a:pathLst>
              <a:path h="8364837" w="20356903">
                <a:moveTo>
                  <a:pt x="0" y="0"/>
                </a:moveTo>
                <a:lnTo>
                  <a:pt x="20356903" y="0"/>
                </a:lnTo>
                <a:lnTo>
                  <a:pt x="20356903" y="8364836"/>
                </a:lnTo>
                <a:lnTo>
                  <a:pt x="0" y="8364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8295" y="6718338"/>
            <a:ext cx="4352192" cy="4114800"/>
          </a:xfrm>
          <a:custGeom>
            <a:avLst/>
            <a:gdLst/>
            <a:ahLst/>
            <a:cxnLst/>
            <a:rect r="r" b="b" t="t" l="l"/>
            <a:pathLst>
              <a:path h="4114800" w="4352192">
                <a:moveTo>
                  <a:pt x="0" y="0"/>
                </a:moveTo>
                <a:lnTo>
                  <a:pt x="4352192" y="0"/>
                </a:lnTo>
                <a:lnTo>
                  <a:pt x="43521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17531" y="3332480"/>
            <a:ext cx="7488670" cy="1051560"/>
          </a:xfrm>
          <a:prstGeom prst="rect">
            <a:avLst/>
          </a:prstGeom>
        </p:spPr>
        <p:txBody>
          <a:bodyPr anchor="t" rtlCol="false" tIns="0" lIns="0" bIns="0" rIns="0">
            <a:spAutoFit/>
          </a:bodyPr>
          <a:lstStyle/>
          <a:p>
            <a:pPr algn="ctr">
              <a:lnSpc>
                <a:spcPts val="7470"/>
              </a:lnSpc>
            </a:pPr>
            <a:r>
              <a:rPr lang="en-US" sz="9000">
                <a:solidFill>
                  <a:srgbClr val="082F2C"/>
                </a:solidFill>
                <a:latin typeface="League Spartan"/>
                <a:ea typeface="League Spartan"/>
                <a:cs typeface="League Spartan"/>
                <a:sym typeface="League Spartan"/>
              </a:rPr>
              <a:t>TEAM</a:t>
            </a:r>
          </a:p>
        </p:txBody>
      </p:sp>
      <p:sp>
        <p:nvSpPr>
          <p:cNvPr name="TextBox 6" id="6"/>
          <p:cNvSpPr txBox="true"/>
          <p:nvPr/>
        </p:nvSpPr>
        <p:spPr>
          <a:xfrm rot="0">
            <a:off x="3623232" y="4565015"/>
            <a:ext cx="11041536" cy="1099820"/>
          </a:xfrm>
          <a:prstGeom prst="rect">
            <a:avLst/>
          </a:prstGeom>
        </p:spPr>
        <p:txBody>
          <a:bodyPr anchor="t" rtlCol="false" tIns="0" lIns="0" bIns="0" rIns="0">
            <a:spAutoFit/>
          </a:bodyPr>
          <a:lstStyle/>
          <a:p>
            <a:pPr algn="ctr">
              <a:lnSpc>
                <a:spcPts val="4480"/>
              </a:lnSpc>
            </a:pPr>
            <a:r>
              <a:rPr lang="en-US" sz="3200">
                <a:solidFill>
                  <a:srgbClr val="082F2C"/>
                </a:solidFill>
                <a:latin typeface="EB Garamond"/>
                <a:ea typeface="EB Garamond"/>
                <a:cs typeface="EB Garamond"/>
                <a:sym typeface="EB Garamond"/>
              </a:rPr>
              <a:t>Yarramsetti Jaswanth Venkat</a:t>
            </a:r>
          </a:p>
          <a:p>
            <a:pPr algn="ctr">
              <a:lnSpc>
                <a:spcPts val="4480"/>
              </a:lnSpc>
              <a:spcBef>
                <a:spcPct val="0"/>
              </a:spcBef>
            </a:pPr>
            <a:r>
              <a:rPr lang="en-US" sz="3200">
                <a:solidFill>
                  <a:srgbClr val="082F2C"/>
                </a:solidFill>
                <a:latin typeface="EB Garamond"/>
                <a:ea typeface="EB Garamond"/>
                <a:cs typeface="EB Garamond"/>
                <a:sym typeface="EB Garamond"/>
              </a:rPr>
              <a:t>RA2311003010656</a:t>
            </a:r>
          </a:p>
        </p:txBody>
      </p:sp>
      <p:sp>
        <p:nvSpPr>
          <p:cNvPr name="Freeform 7" id="7"/>
          <p:cNvSpPr/>
          <p:nvPr/>
        </p:nvSpPr>
        <p:spPr>
          <a:xfrm flipH="false" flipV="false" rot="0">
            <a:off x="14284097" y="7200900"/>
            <a:ext cx="4352192" cy="4114800"/>
          </a:xfrm>
          <a:custGeom>
            <a:avLst/>
            <a:gdLst/>
            <a:ahLst/>
            <a:cxnLst/>
            <a:rect r="r" b="b" t="t" l="l"/>
            <a:pathLst>
              <a:path h="4114800" w="4352192">
                <a:moveTo>
                  <a:pt x="0" y="0"/>
                </a:moveTo>
                <a:lnTo>
                  <a:pt x="4352192" y="0"/>
                </a:lnTo>
                <a:lnTo>
                  <a:pt x="43521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485001" y="5846390"/>
            <a:ext cx="11041536" cy="1099820"/>
          </a:xfrm>
          <a:prstGeom prst="rect">
            <a:avLst/>
          </a:prstGeom>
        </p:spPr>
        <p:txBody>
          <a:bodyPr anchor="t" rtlCol="false" tIns="0" lIns="0" bIns="0" rIns="0">
            <a:spAutoFit/>
          </a:bodyPr>
          <a:lstStyle/>
          <a:p>
            <a:pPr algn="ctr">
              <a:lnSpc>
                <a:spcPts val="4480"/>
              </a:lnSpc>
            </a:pPr>
            <a:r>
              <a:rPr lang="en-US" sz="3200">
                <a:solidFill>
                  <a:srgbClr val="082F2C"/>
                </a:solidFill>
                <a:latin typeface="EB Garamond"/>
                <a:ea typeface="EB Garamond"/>
                <a:cs typeface="EB Garamond"/>
                <a:sym typeface="EB Garamond"/>
              </a:rPr>
              <a:t>Kanumuri V S L I Anooha</a:t>
            </a:r>
          </a:p>
          <a:p>
            <a:pPr algn="ctr">
              <a:lnSpc>
                <a:spcPts val="4480"/>
              </a:lnSpc>
              <a:spcBef>
                <a:spcPct val="0"/>
              </a:spcBef>
            </a:pPr>
            <a:r>
              <a:rPr lang="en-US" sz="3200">
                <a:solidFill>
                  <a:srgbClr val="082F2C"/>
                </a:solidFill>
                <a:latin typeface="EB Garamond"/>
                <a:ea typeface="EB Garamond"/>
                <a:cs typeface="EB Garamond"/>
                <a:sym typeface="EB Garamond"/>
              </a:rPr>
              <a:t>RA2311026010354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10655745">
            <a:off x="-1059403" y="1174552"/>
            <a:ext cx="20004510" cy="8220035"/>
          </a:xfrm>
          <a:custGeom>
            <a:avLst/>
            <a:gdLst/>
            <a:ahLst/>
            <a:cxnLst/>
            <a:rect r="r" b="b" t="t" l="l"/>
            <a:pathLst>
              <a:path h="8220035" w="20004510">
                <a:moveTo>
                  <a:pt x="0" y="0"/>
                </a:moveTo>
                <a:lnTo>
                  <a:pt x="20004510" y="0"/>
                </a:lnTo>
                <a:lnTo>
                  <a:pt x="20004510" y="8220036"/>
                </a:lnTo>
                <a:lnTo>
                  <a:pt x="0" y="822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16805" y="4954302"/>
            <a:ext cx="5027044" cy="2760304"/>
          </a:xfrm>
          <a:custGeom>
            <a:avLst/>
            <a:gdLst/>
            <a:ahLst/>
            <a:cxnLst/>
            <a:rect r="r" b="b" t="t" l="l"/>
            <a:pathLst>
              <a:path h="2760304" w="5027044">
                <a:moveTo>
                  <a:pt x="0" y="0"/>
                </a:moveTo>
                <a:lnTo>
                  <a:pt x="5027044" y="0"/>
                </a:lnTo>
                <a:lnTo>
                  <a:pt x="5027044" y="2760304"/>
                </a:lnTo>
                <a:lnTo>
                  <a:pt x="0" y="2760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314512" y="3276325"/>
            <a:ext cx="13054599" cy="1394464"/>
          </a:xfrm>
          <a:prstGeom prst="rect">
            <a:avLst/>
          </a:prstGeom>
        </p:spPr>
        <p:txBody>
          <a:bodyPr anchor="t" rtlCol="false" tIns="0" lIns="0" bIns="0" rIns="0">
            <a:spAutoFit/>
          </a:bodyPr>
          <a:lstStyle/>
          <a:p>
            <a:pPr algn="ctr">
              <a:lnSpc>
                <a:spcPts val="11339"/>
              </a:lnSpc>
              <a:spcBef>
                <a:spcPct val="0"/>
              </a:spcBef>
            </a:pPr>
            <a:r>
              <a:rPr lang="en-US" sz="8099">
                <a:solidFill>
                  <a:srgbClr val="082F2C"/>
                </a:solidFill>
                <a:latin typeface="League Spartan"/>
                <a:ea typeface="League Spartan"/>
                <a:cs typeface="League Spartan"/>
                <a:sym typeface="League Spartan"/>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true" flipV="false" rot="0">
            <a:off x="-1825216" y="807928"/>
            <a:ext cx="20865533" cy="8573837"/>
          </a:xfrm>
          <a:custGeom>
            <a:avLst/>
            <a:gdLst/>
            <a:ahLst/>
            <a:cxnLst/>
            <a:rect r="r" b="b" t="t" l="l"/>
            <a:pathLst>
              <a:path h="8573837" w="20865533">
                <a:moveTo>
                  <a:pt x="20865533" y="0"/>
                </a:moveTo>
                <a:lnTo>
                  <a:pt x="0" y="0"/>
                </a:lnTo>
                <a:lnTo>
                  <a:pt x="0" y="8573837"/>
                </a:lnTo>
                <a:lnTo>
                  <a:pt x="20865533" y="8573837"/>
                </a:lnTo>
                <a:lnTo>
                  <a:pt x="20865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403054" y="3993815"/>
            <a:ext cx="6052119" cy="7887833"/>
          </a:xfrm>
          <a:custGeom>
            <a:avLst/>
            <a:gdLst/>
            <a:ahLst/>
            <a:cxnLst/>
            <a:rect r="r" b="b" t="t" l="l"/>
            <a:pathLst>
              <a:path h="7887833" w="6052119">
                <a:moveTo>
                  <a:pt x="6052119" y="0"/>
                </a:moveTo>
                <a:lnTo>
                  <a:pt x="0" y="0"/>
                </a:lnTo>
                <a:lnTo>
                  <a:pt x="0" y="7887833"/>
                </a:lnTo>
                <a:lnTo>
                  <a:pt x="6052119" y="7887833"/>
                </a:lnTo>
                <a:lnTo>
                  <a:pt x="605211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4840864"/>
            <a:ext cx="4614363" cy="5446136"/>
          </a:xfrm>
          <a:custGeom>
            <a:avLst/>
            <a:gdLst/>
            <a:ahLst/>
            <a:cxnLst/>
            <a:rect r="r" b="b" t="t" l="l"/>
            <a:pathLst>
              <a:path h="5446136" w="4614363">
                <a:moveTo>
                  <a:pt x="0" y="0"/>
                </a:moveTo>
                <a:lnTo>
                  <a:pt x="4614363" y="0"/>
                </a:lnTo>
                <a:lnTo>
                  <a:pt x="4614363" y="5446136"/>
                </a:lnTo>
                <a:lnTo>
                  <a:pt x="0" y="54461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81760" y="2457025"/>
            <a:ext cx="19036320" cy="525550"/>
          </a:xfrm>
          <a:prstGeom prst="rect">
            <a:avLst/>
          </a:prstGeom>
        </p:spPr>
        <p:txBody>
          <a:bodyPr anchor="t" rtlCol="false" tIns="0" lIns="0" bIns="0" rIns="0">
            <a:spAutoFit/>
          </a:bodyPr>
          <a:lstStyle/>
          <a:p>
            <a:pPr algn="ctr">
              <a:lnSpc>
                <a:spcPts val="3730"/>
              </a:lnSpc>
            </a:pPr>
            <a:r>
              <a:rPr lang="en-US" sz="4495">
                <a:solidFill>
                  <a:srgbClr val="082F2C"/>
                </a:solidFill>
                <a:latin typeface="League Spartan"/>
                <a:ea typeface="League Spartan"/>
                <a:cs typeface="League Spartan"/>
                <a:sym typeface="League Spartan"/>
              </a:rPr>
              <a:t>Forests Are Disappearing-And It’s Hurting Our Planet</a:t>
            </a:r>
          </a:p>
        </p:txBody>
      </p:sp>
      <p:sp>
        <p:nvSpPr>
          <p:cNvPr name="TextBox 7" id="7"/>
          <p:cNvSpPr txBox="true"/>
          <p:nvPr/>
        </p:nvSpPr>
        <p:spPr>
          <a:xfrm rot="0">
            <a:off x="3868795" y="3416266"/>
            <a:ext cx="12414648" cy="1515669"/>
          </a:xfrm>
          <a:prstGeom prst="rect">
            <a:avLst/>
          </a:prstGeom>
        </p:spPr>
        <p:txBody>
          <a:bodyPr anchor="t" rtlCol="false" tIns="0" lIns="0" bIns="0" rIns="0">
            <a:spAutoFit/>
          </a:bodyPr>
          <a:lstStyle/>
          <a:p>
            <a:pPr algn="ctr">
              <a:lnSpc>
                <a:spcPts val="4005"/>
              </a:lnSpc>
            </a:pPr>
            <a:r>
              <a:rPr lang="en-US" sz="2861">
                <a:solidFill>
                  <a:srgbClr val="082F2C"/>
                </a:solidFill>
                <a:latin typeface="EB Garamond"/>
                <a:ea typeface="EB Garamond"/>
                <a:cs typeface="EB Garamond"/>
                <a:sym typeface="EB Garamond"/>
              </a:rPr>
              <a:t>Forests aren’t just trees — they’re Earth’s lungs and water factories. When we cut them down, everything breaks: animals lose homes, rivers dry up or flood, farms suffer. So, our project comes in — using satellites and smart mapping to See the damage and Fix it  fast</a:t>
            </a:r>
          </a:p>
        </p:txBody>
      </p:sp>
      <p:sp>
        <p:nvSpPr>
          <p:cNvPr name="TextBox 8" id="8"/>
          <p:cNvSpPr txBox="true"/>
          <p:nvPr/>
        </p:nvSpPr>
        <p:spPr>
          <a:xfrm rot="0">
            <a:off x="4492883" y="5095875"/>
            <a:ext cx="9302234" cy="2612990"/>
          </a:xfrm>
          <a:prstGeom prst="rect">
            <a:avLst/>
          </a:prstGeom>
        </p:spPr>
        <p:txBody>
          <a:bodyPr anchor="t" rtlCol="false" tIns="0" lIns="0" bIns="0" rIns="0">
            <a:spAutoFit/>
          </a:bodyPr>
          <a:lstStyle/>
          <a:p>
            <a:pPr algn="ctr">
              <a:lnSpc>
                <a:spcPts val="3501"/>
              </a:lnSpc>
              <a:spcBef>
                <a:spcPct val="0"/>
              </a:spcBef>
            </a:pPr>
            <a:r>
              <a:rPr lang="en-US" sz="2501">
                <a:solidFill>
                  <a:srgbClr val="082F2C"/>
                </a:solidFill>
                <a:latin typeface="EB Garamond"/>
                <a:ea typeface="EB Garamond"/>
                <a:cs typeface="EB Garamond"/>
                <a:sym typeface="EB Garamond"/>
              </a:rPr>
              <a:t>🌳 Deforestation = Disaster</a:t>
            </a:r>
          </a:p>
          <a:p>
            <a:pPr algn="ctr">
              <a:lnSpc>
                <a:spcPts val="3501"/>
              </a:lnSpc>
              <a:spcBef>
                <a:spcPct val="0"/>
              </a:spcBef>
            </a:pPr>
            <a:r>
              <a:rPr lang="en-US" sz="2501">
                <a:solidFill>
                  <a:srgbClr val="082F2C"/>
                </a:solidFill>
                <a:latin typeface="EB Garamond"/>
                <a:ea typeface="EB Garamond"/>
                <a:cs typeface="EB Garamond"/>
                <a:sym typeface="EB Garamond"/>
              </a:rPr>
              <a:t>→ Loss of wildlife, hotter climate, dying soil.</a:t>
            </a:r>
          </a:p>
          <a:p>
            <a:pPr algn="ctr">
              <a:lnSpc>
                <a:spcPts val="3501"/>
              </a:lnSpc>
              <a:spcBef>
                <a:spcPct val="0"/>
              </a:spcBef>
            </a:pPr>
            <a:r>
              <a:rPr lang="en-US" sz="2501">
                <a:solidFill>
                  <a:srgbClr val="082F2C"/>
                </a:solidFill>
                <a:latin typeface="EB Garamond"/>
                <a:ea typeface="EB Garamond"/>
                <a:cs typeface="EB Garamond"/>
                <a:sym typeface="EB Garamond"/>
              </a:rPr>
              <a:t>💧 Water Systems in Trouble</a:t>
            </a:r>
          </a:p>
          <a:p>
            <a:pPr algn="ctr">
              <a:lnSpc>
                <a:spcPts val="3501"/>
              </a:lnSpc>
              <a:spcBef>
                <a:spcPct val="0"/>
              </a:spcBef>
            </a:pPr>
            <a:r>
              <a:rPr lang="en-US" sz="2501">
                <a:solidFill>
                  <a:srgbClr val="082F2C"/>
                </a:solidFill>
                <a:latin typeface="EB Garamond"/>
                <a:ea typeface="EB Garamond"/>
                <a:cs typeface="EB Garamond"/>
                <a:sym typeface="EB Garamond"/>
              </a:rPr>
              <a:t>→ Less forest = less rain soaking into ground → more floods AND droughts.</a:t>
            </a:r>
          </a:p>
          <a:p>
            <a:pPr algn="ctr">
              <a:lnSpc>
                <a:spcPts val="3501"/>
              </a:lnSpc>
              <a:spcBef>
                <a:spcPct val="0"/>
              </a:spcBef>
            </a:pPr>
            <a:r>
              <a:rPr lang="en-US" sz="2501">
                <a:solidFill>
                  <a:srgbClr val="082F2C"/>
                </a:solidFill>
                <a:latin typeface="EB Garamond"/>
                <a:ea typeface="EB Garamond"/>
                <a:cs typeface="EB Garamond"/>
                <a:sym typeface="EB Garamond"/>
              </a:rPr>
              <a:t>📉 Old Methods Don’t Work</a:t>
            </a:r>
          </a:p>
          <a:p>
            <a:pPr algn="ctr">
              <a:lnSpc>
                <a:spcPts val="3501"/>
              </a:lnSpc>
              <a:spcBef>
                <a:spcPct val="0"/>
              </a:spcBef>
            </a:pPr>
            <a:r>
              <a:rPr lang="en-US" sz="2501">
                <a:solidFill>
                  <a:srgbClr val="082F2C"/>
                </a:solidFill>
                <a:latin typeface="EB Garamond"/>
                <a:ea typeface="EB Garamond"/>
                <a:cs typeface="EB Garamond"/>
                <a:sym typeface="EB Garamond"/>
              </a:rPr>
              <a:t>→ Walking through forests with clipboards? Too slow. Too small. Too late.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10655745">
            <a:off x="-1283635" y="1174552"/>
            <a:ext cx="20004510" cy="8220035"/>
          </a:xfrm>
          <a:custGeom>
            <a:avLst/>
            <a:gdLst/>
            <a:ahLst/>
            <a:cxnLst/>
            <a:rect r="r" b="b" t="t" l="l"/>
            <a:pathLst>
              <a:path h="8220035" w="20004510">
                <a:moveTo>
                  <a:pt x="0" y="0"/>
                </a:moveTo>
                <a:lnTo>
                  <a:pt x="20004510" y="0"/>
                </a:lnTo>
                <a:lnTo>
                  <a:pt x="20004510" y="8220036"/>
                </a:lnTo>
                <a:lnTo>
                  <a:pt x="0" y="822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23582" y="3779899"/>
            <a:ext cx="13054599" cy="1394464"/>
          </a:xfrm>
          <a:prstGeom prst="rect">
            <a:avLst/>
          </a:prstGeom>
        </p:spPr>
        <p:txBody>
          <a:bodyPr anchor="t" rtlCol="false" tIns="0" lIns="0" bIns="0" rIns="0">
            <a:spAutoFit/>
          </a:bodyPr>
          <a:lstStyle/>
          <a:p>
            <a:pPr algn="ctr">
              <a:lnSpc>
                <a:spcPts val="11339"/>
              </a:lnSpc>
              <a:spcBef>
                <a:spcPct val="0"/>
              </a:spcBef>
            </a:pPr>
            <a:r>
              <a:rPr lang="en-US" sz="8099" i="true">
                <a:solidFill>
                  <a:srgbClr val="082F2C"/>
                </a:solidFill>
                <a:latin typeface="League Spartan"/>
                <a:ea typeface="League Spartan"/>
                <a:cs typeface="League Spartan"/>
                <a:sym typeface="League Spartan"/>
              </a:rPr>
              <a:t>Our Mission</a:t>
            </a:r>
          </a:p>
        </p:txBody>
      </p:sp>
      <p:sp>
        <p:nvSpPr>
          <p:cNvPr name="Freeform 5" id="5"/>
          <p:cNvSpPr/>
          <p:nvPr/>
        </p:nvSpPr>
        <p:spPr>
          <a:xfrm flipH="false" flipV="false" rot="0">
            <a:off x="12901675" y="4836581"/>
            <a:ext cx="5027044" cy="2760304"/>
          </a:xfrm>
          <a:custGeom>
            <a:avLst/>
            <a:gdLst/>
            <a:ahLst/>
            <a:cxnLst/>
            <a:rect r="r" b="b" t="t" l="l"/>
            <a:pathLst>
              <a:path h="2760304" w="5027044">
                <a:moveTo>
                  <a:pt x="0" y="0"/>
                </a:moveTo>
                <a:lnTo>
                  <a:pt x="5027044" y="0"/>
                </a:lnTo>
                <a:lnTo>
                  <a:pt x="5027044" y="2760304"/>
                </a:lnTo>
                <a:lnTo>
                  <a:pt x="0" y="2760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487268" y="5076825"/>
            <a:ext cx="2234327" cy="596866"/>
          </a:xfrm>
          <a:prstGeom prst="rect">
            <a:avLst/>
          </a:prstGeom>
        </p:spPr>
        <p:txBody>
          <a:bodyPr anchor="t" rtlCol="false" tIns="0" lIns="0" bIns="0" rIns="0">
            <a:spAutoFit/>
          </a:bodyPr>
          <a:lstStyle/>
          <a:p>
            <a:pPr algn="ctr">
              <a:lnSpc>
                <a:spcPts val="4901"/>
              </a:lnSpc>
              <a:spcBef>
                <a:spcPct val="0"/>
              </a:spcBef>
            </a:pPr>
            <a:r>
              <a:rPr lang="en-US" sz="3501">
                <a:solidFill>
                  <a:srgbClr val="082F2C"/>
                </a:solidFill>
                <a:latin typeface="EB Garamond"/>
                <a:ea typeface="EB Garamond"/>
                <a:cs typeface="EB Garamond"/>
                <a:sym typeface="EB Garamond"/>
              </a:rPr>
              <a:t>-</a:t>
            </a:r>
            <a:r>
              <a:rPr lang="en-US" sz="3501">
                <a:solidFill>
                  <a:srgbClr val="082F2C"/>
                </a:solidFill>
                <a:latin typeface="EB Garamond"/>
                <a:ea typeface="EB Garamond"/>
                <a:cs typeface="EB Garamond"/>
                <a:sym typeface="EB Garamond"/>
              </a:rPr>
              <a:t>Project Goal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0">
            <a:off x="-561478" y="1038265"/>
            <a:ext cx="20004510" cy="8220035"/>
          </a:xfrm>
          <a:custGeom>
            <a:avLst/>
            <a:gdLst/>
            <a:ahLst/>
            <a:cxnLst/>
            <a:rect r="r" b="b" t="t" l="l"/>
            <a:pathLst>
              <a:path h="8220035" w="20004510">
                <a:moveTo>
                  <a:pt x="0" y="0"/>
                </a:moveTo>
                <a:lnTo>
                  <a:pt x="20004510" y="0"/>
                </a:lnTo>
                <a:lnTo>
                  <a:pt x="20004510" y="8220035"/>
                </a:lnTo>
                <a:lnTo>
                  <a:pt x="0" y="8220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41533" y="3781130"/>
            <a:ext cx="12578652" cy="2022892"/>
          </a:xfrm>
          <a:prstGeom prst="rect">
            <a:avLst/>
          </a:prstGeom>
        </p:spPr>
        <p:txBody>
          <a:bodyPr anchor="t" rtlCol="false" tIns="0" lIns="0" bIns="0" rIns="0">
            <a:spAutoFit/>
          </a:bodyPr>
          <a:lstStyle/>
          <a:p>
            <a:pPr algn="ctr">
              <a:lnSpc>
                <a:spcPts val="4005"/>
              </a:lnSpc>
            </a:pPr>
            <a:r>
              <a:rPr lang="en-US" sz="2861">
                <a:solidFill>
                  <a:srgbClr val="082F2C"/>
                </a:solidFill>
                <a:latin typeface="EB Garamond"/>
                <a:ea typeface="EB Garamond"/>
                <a:cs typeface="EB Garamond"/>
                <a:sym typeface="EB Garamond"/>
              </a:rPr>
              <a:t>This project leverages Remote Sensing (RS) and Geographic Information Systems (GIS) to:</a:t>
            </a:r>
          </a:p>
          <a:p>
            <a:pPr algn="ctr">
              <a:lnSpc>
                <a:spcPts val="4005"/>
              </a:lnSpc>
            </a:pPr>
            <a:r>
              <a:rPr lang="en-US" sz="2861">
                <a:solidFill>
                  <a:srgbClr val="082F2C"/>
                </a:solidFill>
                <a:latin typeface="EB Garamond"/>
                <a:ea typeface="EB Garamond"/>
                <a:cs typeface="EB Garamond"/>
                <a:sym typeface="EB Garamond"/>
              </a:rPr>
              <a:t>Detect precise forest cover changes over time (e.g., 2000 vs. 2020).</a:t>
            </a:r>
          </a:p>
          <a:p>
            <a:pPr algn="ctr">
              <a:lnSpc>
                <a:spcPts val="4005"/>
              </a:lnSpc>
            </a:pPr>
            <a:r>
              <a:rPr lang="en-US" sz="2861">
                <a:solidFill>
                  <a:srgbClr val="082F2C"/>
                </a:solidFill>
                <a:latin typeface="EB Garamond"/>
                <a:ea typeface="EB Garamond"/>
                <a:cs typeface="EB Garamond"/>
                <a:sym typeface="EB Garamond"/>
              </a:rPr>
              <a:t>Analyze the direct impact of these changes on water resources and the environment.</a:t>
            </a:r>
          </a:p>
          <a:p>
            <a:pPr algn="ctr">
              <a:lnSpc>
                <a:spcPts val="4005"/>
              </a:lnSpc>
            </a:pPr>
            <a:r>
              <a:rPr lang="en-US" sz="2861">
                <a:solidFill>
                  <a:srgbClr val="082F2C"/>
                </a:solidFill>
                <a:latin typeface="EB Garamond"/>
                <a:ea typeface="EB Garamond"/>
                <a:cs typeface="EB Garamond"/>
                <a:sym typeface="EB Garamond"/>
              </a:rPr>
              <a:t>Visualize insights to empower smarter, sustainable land and water management decisions.</a:t>
            </a:r>
          </a:p>
        </p:txBody>
      </p:sp>
      <p:sp>
        <p:nvSpPr>
          <p:cNvPr name="Freeform 5" id="5"/>
          <p:cNvSpPr/>
          <p:nvPr/>
        </p:nvSpPr>
        <p:spPr>
          <a:xfrm flipH="false" flipV="false" rot="0">
            <a:off x="13210723" y="5530953"/>
            <a:ext cx="6772551" cy="6392291"/>
          </a:xfrm>
          <a:custGeom>
            <a:avLst/>
            <a:gdLst/>
            <a:ahLst/>
            <a:cxnLst/>
            <a:rect r="r" b="b" t="t" l="l"/>
            <a:pathLst>
              <a:path h="6392291" w="6772551">
                <a:moveTo>
                  <a:pt x="0" y="0"/>
                </a:moveTo>
                <a:lnTo>
                  <a:pt x="6772550" y="0"/>
                </a:lnTo>
                <a:lnTo>
                  <a:pt x="6772550" y="6392291"/>
                </a:lnTo>
                <a:lnTo>
                  <a:pt x="0" y="6392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8678" y="5302654"/>
            <a:ext cx="4385934" cy="4985720"/>
          </a:xfrm>
          <a:custGeom>
            <a:avLst/>
            <a:gdLst/>
            <a:ahLst/>
            <a:cxnLst/>
            <a:rect r="r" b="b" t="t" l="l"/>
            <a:pathLst>
              <a:path h="4985720" w="4385934">
                <a:moveTo>
                  <a:pt x="0" y="0"/>
                </a:moveTo>
                <a:lnTo>
                  <a:pt x="4385935" y="0"/>
                </a:lnTo>
                <a:lnTo>
                  <a:pt x="4385935" y="4985720"/>
                </a:lnTo>
                <a:lnTo>
                  <a:pt x="0" y="4985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2744485"/>
            <a:ext cx="15772364" cy="511326"/>
          </a:xfrm>
          <a:prstGeom prst="rect">
            <a:avLst/>
          </a:prstGeom>
        </p:spPr>
        <p:txBody>
          <a:bodyPr anchor="t" rtlCol="false" tIns="0" lIns="0" bIns="0" rIns="0">
            <a:spAutoFit/>
          </a:bodyPr>
          <a:lstStyle/>
          <a:p>
            <a:pPr algn="ctr">
              <a:lnSpc>
                <a:spcPts val="3647"/>
              </a:lnSpc>
            </a:pPr>
            <a:r>
              <a:rPr lang="en-US" sz="4395">
                <a:solidFill>
                  <a:srgbClr val="082F2C"/>
                </a:solidFill>
                <a:latin typeface="League Spartan"/>
                <a:ea typeface="League Spartan"/>
                <a:cs typeface="League Spartan"/>
                <a:sym typeface="League Spartan"/>
              </a:rPr>
              <a:t>Our Solution: Eyes in the Sky, Brains on the Ground</a:t>
            </a:r>
          </a:p>
        </p:txBody>
      </p:sp>
      <p:sp>
        <p:nvSpPr>
          <p:cNvPr name="Freeform 8" id="8"/>
          <p:cNvSpPr/>
          <p:nvPr/>
        </p:nvSpPr>
        <p:spPr>
          <a:xfrm flipH="false" flipV="false" rot="0">
            <a:off x="15938274" y="1566868"/>
            <a:ext cx="2349726" cy="5148418"/>
          </a:xfrm>
          <a:custGeom>
            <a:avLst/>
            <a:gdLst/>
            <a:ahLst/>
            <a:cxnLst/>
            <a:rect r="r" b="b" t="t" l="l"/>
            <a:pathLst>
              <a:path h="5148418" w="2349726">
                <a:moveTo>
                  <a:pt x="0" y="0"/>
                </a:moveTo>
                <a:lnTo>
                  <a:pt x="2349726" y="0"/>
                </a:lnTo>
                <a:lnTo>
                  <a:pt x="2349726" y="5148419"/>
                </a:lnTo>
                <a:lnTo>
                  <a:pt x="0" y="5148419"/>
                </a:lnTo>
                <a:lnTo>
                  <a:pt x="0" y="0"/>
                </a:lnTo>
                <a:close/>
              </a:path>
            </a:pathLst>
          </a:custGeom>
          <a:blipFill>
            <a:blip r:embed="rId9"/>
            <a:stretch>
              <a:fillRect l="-22990" t="0" r="-2299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10655745">
            <a:off x="-1035157" y="1292724"/>
            <a:ext cx="20004510" cy="8220035"/>
          </a:xfrm>
          <a:custGeom>
            <a:avLst/>
            <a:gdLst/>
            <a:ahLst/>
            <a:cxnLst/>
            <a:rect r="r" b="b" t="t" l="l"/>
            <a:pathLst>
              <a:path h="8220035" w="20004510">
                <a:moveTo>
                  <a:pt x="0" y="0"/>
                </a:moveTo>
                <a:lnTo>
                  <a:pt x="20004511" y="0"/>
                </a:lnTo>
                <a:lnTo>
                  <a:pt x="20004511" y="8220036"/>
                </a:lnTo>
                <a:lnTo>
                  <a:pt x="0" y="822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53472" y="3749036"/>
            <a:ext cx="13054599" cy="1394464"/>
          </a:xfrm>
          <a:prstGeom prst="rect">
            <a:avLst/>
          </a:prstGeom>
        </p:spPr>
        <p:txBody>
          <a:bodyPr anchor="t" rtlCol="false" tIns="0" lIns="0" bIns="0" rIns="0">
            <a:spAutoFit/>
          </a:bodyPr>
          <a:lstStyle/>
          <a:p>
            <a:pPr algn="ctr">
              <a:lnSpc>
                <a:spcPts val="11339"/>
              </a:lnSpc>
              <a:spcBef>
                <a:spcPct val="0"/>
              </a:spcBef>
            </a:pPr>
            <a:r>
              <a:rPr lang="en-US" sz="8099">
                <a:solidFill>
                  <a:srgbClr val="082F2C"/>
                </a:solidFill>
                <a:latin typeface="League Spartan"/>
                <a:ea typeface="League Spartan"/>
                <a:cs typeface="League Spartan"/>
                <a:sym typeface="League Spartan"/>
              </a:rPr>
              <a:t>The Arsenal </a:t>
            </a:r>
          </a:p>
        </p:txBody>
      </p:sp>
      <p:sp>
        <p:nvSpPr>
          <p:cNvPr name="TextBox 5" id="5"/>
          <p:cNvSpPr txBox="true"/>
          <p:nvPr/>
        </p:nvSpPr>
        <p:spPr>
          <a:xfrm rot="0">
            <a:off x="10286382" y="5076825"/>
            <a:ext cx="2400657" cy="596866"/>
          </a:xfrm>
          <a:prstGeom prst="rect">
            <a:avLst/>
          </a:prstGeom>
        </p:spPr>
        <p:txBody>
          <a:bodyPr anchor="t" rtlCol="false" tIns="0" lIns="0" bIns="0" rIns="0">
            <a:spAutoFit/>
          </a:bodyPr>
          <a:lstStyle/>
          <a:p>
            <a:pPr algn="ctr">
              <a:lnSpc>
                <a:spcPts val="4901"/>
              </a:lnSpc>
              <a:spcBef>
                <a:spcPct val="0"/>
              </a:spcBef>
            </a:pPr>
            <a:r>
              <a:rPr lang="en-US" sz="3501">
                <a:solidFill>
                  <a:srgbClr val="082F2C"/>
                </a:solidFill>
                <a:latin typeface="EB Garamond"/>
                <a:ea typeface="EB Garamond"/>
                <a:cs typeface="EB Garamond"/>
                <a:sym typeface="EB Garamond"/>
              </a:rPr>
              <a:t>-Data &amp; Tools</a:t>
            </a:r>
          </a:p>
        </p:txBody>
      </p:sp>
      <p:sp>
        <p:nvSpPr>
          <p:cNvPr name="Freeform 6" id="6"/>
          <p:cNvSpPr/>
          <p:nvPr/>
        </p:nvSpPr>
        <p:spPr>
          <a:xfrm flipH="false" flipV="false" rot="0">
            <a:off x="13054075" y="4988981"/>
            <a:ext cx="5027044" cy="2760304"/>
          </a:xfrm>
          <a:custGeom>
            <a:avLst/>
            <a:gdLst/>
            <a:ahLst/>
            <a:cxnLst/>
            <a:rect r="r" b="b" t="t" l="l"/>
            <a:pathLst>
              <a:path h="2760304" w="5027044">
                <a:moveTo>
                  <a:pt x="0" y="0"/>
                </a:moveTo>
                <a:lnTo>
                  <a:pt x="5027044" y="0"/>
                </a:lnTo>
                <a:lnTo>
                  <a:pt x="5027044" y="2760304"/>
                </a:lnTo>
                <a:lnTo>
                  <a:pt x="0" y="2760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true" flipV="false" rot="0">
            <a:off x="-964193" y="1161730"/>
            <a:ext cx="20305290" cy="8343628"/>
          </a:xfrm>
          <a:custGeom>
            <a:avLst/>
            <a:gdLst/>
            <a:ahLst/>
            <a:cxnLst/>
            <a:rect r="r" b="b" t="t" l="l"/>
            <a:pathLst>
              <a:path h="8343628" w="20305290">
                <a:moveTo>
                  <a:pt x="20305290" y="0"/>
                </a:moveTo>
                <a:lnTo>
                  <a:pt x="0" y="0"/>
                </a:lnTo>
                <a:lnTo>
                  <a:pt x="0" y="8343628"/>
                </a:lnTo>
                <a:lnTo>
                  <a:pt x="20305290" y="8343628"/>
                </a:lnTo>
                <a:lnTo>
                  <a:pt x="203052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85477" y="7447958"/>
            <a:ext cx="6429375" cy="4114800"/>
          </a:xfrm>
          <a:custGeom>
            <a:avLst/>
            <a:gdLst/>
            <a:ahLst/>
            <a:cxnLst/>
            <a:rect r="r" b="b" t="t" l="l"/>
            <a:pathLst>
              <a:path h="4114800" w="6429375">
                <a:moveTo>
                  <a:pt x="0" y="0"/>
                </a:moveTo>
                <a:lnTo>
                  <a:pt x="6429375" y="0"/>
                </a:lnTo>
                <a:lnTo>
                  <a:pt x="64293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498802" y="652887"/>
            <a:ext cx="4517246" cy="4114800"/>
          </a:xfrm>
          <a:custGeom>
            <a:avLst/>
            <a:gdLst/>
            <a:ahLst/>
            <a:cxnLst/>
            <a:rect r="r" b="b" t="t" l="l"/>
            <a:pathLst>
              <a:path h="4114800" w="4517246">
                <a:moveTo>
                  <a:pt x="4517246" y="0"/>
                </a:moveTo>
                <a:lnTo>
                  <a:pt x="0" y="0"/>
                </a:lnTo>
                <a:lnTo>
                  <a:pt x="0" y="4114800"/>
                </a:lnTo>
                <a:lnTo>
                  <a:pt x="4517246" y="4114800"/>
                </a:lnTo>
                <a:lnTo>
                  <a:pt x="451724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5863" y="3916787"/>
            <a:ext cx="11041536" cy="850900"/>
          </a:xfrm>
          <a:prstGeom prst="rect">
            <a:avLst/>
          </a:prstGeom>
        </p:spPr>
        <p:txBody>
          <a:bodyPr anchor="t" rtlCol="false" tIns="0" lIns="0" bIns="0" rIns="0">
            <a:spAutoFit/>
          </a:bodyPr>
          <a:lstStyle/>
          <a:p>
            <a:pPr algn="l">
              <a:lnSpc>
                <a:spcPts val="3499"/>
              </a:lnSpc>
            </a:pPr>
            <a:r>
              <a:rPr lang="en-US" sz="2499">
                <a:solidFill>
                  <a:srgbClr val="082F2C"/>
                </a:solidFill>
                <a:latin typeface="EB Garamond"/>
                <a:ea typeface="EB Garamond"/>
                <a:cs typeface="EB Garamond"/>
                <a:sym typeface="EB Garamond"/>
              </a:rPr>
              <a:t>Landsat: Long-term history (since 1972), 30m resolution.</a:t>
            </a:r>
          </a:p>
          <a:p>
            <a:pPr algn="l">
              <a:lnSpc>
                <a:spcPts val="3499"/>
              </a:lnSpc>
            </a:pPr>
            <a:r>
              <a:rPr lang="en-US" sz="2499">
                <a:solidFill>
                  <a:srgbClr val="082F2C"/>
                </a:solidFill>
                <a:latin typeface="EB Garamond"/>
                <a:ea typeface="EB Garamond"/>
                <a:cs typeface="EB Garamond"/>
                <a:sym typeface="EB Garamond"/>
              </a:rPr>
              <a:t>Sentinel-2: Super detailed (10m), recent, high-quality</a:t>
            </a:r>
          </a:p>
        </p:txBody>
      </p:sp>
      <p:sp>
        <p:nvSpPr>
          <p:cNvPr name="TextBox 7" id="7"/>
          <p:cNvSpPr txBox="true"/>
          <p:nvPr/>
        </p:nvSpPr>
        <p:spPr>
          <a:xfrm rot="0">
            <a:off x="1257818" y="2666402"/>
            <a:ext cx="15772364" cy="511326"/>
          </a:xfrm>
          <a:prstGeom prst="rect">
            <a:avLst/>
          </a:prstGeom>
        </p:spPr>
        <p:txBody>
          <a:bodyPr anchor="t" rtlCol="false" tIns="0" lIns="0" bIns="0" rIns="0">
            <a:spAutoFit/>
          </a:bodyPr>
          <a:lstStyle/>
          <a:p>
            <a:pPr algn="ctr">
              <a:lnSpc>
                <a:spcPts val="3647"/>
              </a:lnSpc>
            </a:pPr>
            <a:r>
              <a:rPr lang="en-US" sz="4395">
                <a:solidFill>
                  <a:srgbClr val="082F2C"/>
                </a:solidFill>
                <a:latin typeface="League Spartan"/>
                <a:ea typeface="League Spartan"/>
                <a:cs typeface="League Spartan"/>
                <a:sym typeface="League Spartan"/>
              </a:rPr>
              <a:t>Our High-Tech Toolkit</a:t>
            </a:r>
          </a:p>
        </p:txBody>
      </p:sp>
      <p:sp>
        <p:nvSpPr>
          <p:cNvPr name="TextBox 8" id="8"/>
          <p:cNvSpPr txBox="true"/>
          <p:nvPr/>
        </p:nvSpPr>
        <p:spPr>
          <a:xfrm rot="0">
            <a:off x="4443898" y="7346358"/>
            <a:ext cx="11041536" cy="850900"/>
          </a:xfrm>
          <a:prstGeom prst="rect">
            <a:avLst/>
          </a:prstGeom>
        </p:spPr>
        <p:txBody>
          <a:bodyPr anchor="t" rtlCol="false" tIns="0" lIns="0" bIns="0" rIns="0">
            <a:spAutoFit/>
          </a:bodyPr>
          <a:lstStyle/>
          <a:p>
            <a:pPr algn="l">
              <a:lnSpc>
                <a:spcPts val="3499"/>
              </a:lnSpc>
            </a:pPr>
            <a:r>
              <a:rPr lang="en-US" sz="2499">
                <a:solidFill>
                  <a:srgbClr val="082F2C"/>
                </a:solidFill>
                <a:latin typeface="EB Garamond"/>
                <a:ea typeface="EB Garamond"/>
                <a:cs typeface="EB Garamond"/>
                <a:sym typeface="EB Garamond"/>
              </a:rPr>
              <a:t>🌳 Forest Data</a:t>
            </a:r>
          </a:p>
          <a:p>
            <a:pPr algn="l">
              <a:lnSpc>
                <a:spcPts val="3499"/>
              </a:lnSpc>
            </a:pPr>
            <a:r>
              <a:rPr lang="en-US" sz="2499">
                <a:solidFill>
                  <a:srgbClr val="082F2C"/>
                </a:solidFill>
                <a:latin typeface="EB Garamond"/>
                <a:ea typeface="EB Garamond"/>
                <a:cs typeface="EB Garamond"/>
                <a:sym typeface="EB Garamond"/>
              </a:rPr>
              <a:t>→ Global Forest Change (Hansen et al.) </a:t>
            </a:r>
          </a:p>
        </p:txBody>
      </p:sp>
      <p:sp>
        <p:nvSpPr>
          <p:cNvPr name="TextBox 9" id="9"/>
          <p:cNvSpPr txBox="true"/>
          <p:nvPr/>
        </p:nvSpPr>
        <p:spPr>
          <a:xfrm rot="0">
            <a:off x="3667684" y="6238535"/>
            <a:ext cx="11041536" cy="1289050"/>
          </a:xfrm>
          <a:prstGeom prst="rect">
            <a:avLst/>
          </a:prstGeom>
        </p:spPr>
        <p:txBody>
          <a:bodyPr anchor="t" rtlCol="false" tIns="0" lIns="0" bIns="0" rIns="0">
            <a:spAutoFit/>
          </a:bodyPr>
          <a:lstStyle/>
          <a:p>
            <a:pPr algn="l">
              <a:lnSpc>
                <a:spcPts val="3499"/>
              </a:lnSpc>
            </a:pPr>
            <a:r>
              <a:rPr lang="en-US" sz="2499">
                <a:solidFill>
                  <a:srgbClr val="082F2C"/>
                </a:solidFill>
                <a:latin typeface="EB Garamond"/>
                <a:ea typeface="EB Garamond"/>
                <a:cs typeface="EB Garamond"/>
                <a:sym typeface="EB Garamond"/>
              </a:rPr>
              <a:t>💧 Water &amp; Land Data</a:t>
            </a:r>
          </a:p>
          <a:p>
            <a:pPr algn="l">
              <a:lnSpc>
                <a:spcPts val="3499"/>
              </a:lnSpc>
            </a:pPr>
            <a:r>
              <a:rPr lang="en-US" sz="2499">
                <a:solidFill>
                  <a:srgbClr val="082F2C"/>
                </a:solidFill>
                <a:latin typeface="EB Garamond"/>
                <a:ea typeface="EB Garamond"/>
                <a:cs typeface="EB Garamond"/>
                <a:sym typeface="EB Garamond"/>
              </a:rPr>
              <a:t>→ Rivers, rainfall, watershed boundaries</a:t>
            </a:r>
          </a:p>
          <a:p>
            <a:pPr algn="l">
              <a:lnSpc>
                <a:spcPts val="3499"/>
              </a:lnSpc>
            </a:pPr>
          </a:p>
        </p:txBody>
      </p:sp>
      <p:sp>
        <p:nvSpPr>
          <p:cNvPr name="TextBox 10" id="10"/>
          <p:cNvSpPr txBox="true"/>
          <p:nvPr/>
        </p:nvSpPr>
        <p:spPr>
          <a:xfrm rot="0">
            <a:off x="-225985" y="4990760"/>
            <a:ext cx="11041536" cy="504825"/>
          </a:xfrm>
          <a:prstGeom prst="rect">
            <a:avLst/>
          </a:prstGeom>
        </p:spPr>
        <p:txBody>
          <a:bodyPr anchor="t" rtlCol="false" tIns="0" lIns="0" bIns="0" rIns="0">
            <a:spAutoFit/>
          </a:bodyPr>
          <a:lstStyle/>
          <a:p>
            <a:pPr algn="ctr">
              <a:lnSpc>
                <a:spcPts val="4199"/>
              </a:lnSpc>
            </a:pPr>
            <a:r>
              <a:rPr lang="en-US" sz="2999" b="true">
                <a:solidFill>
                  <a:srgbClr val="082F2C"/>
                </a:solidFill>
                <a:latin typeface="EB Garamond Semi-Bold"/>
                <a:ea typeface="EB Garamond Semi-Bold"/>
                <a:cs typeface="EB Garamond Semi-Bold"/>
                <a:sym typeface="EB Garamond Semi-Bold"/>
              </a:rPr>
              <a:t>🌍 GIS Layers</a:t>
            </a:r>
          </a:p>
        </p:txBody>
      </p:sp>
      <p:sp>
        <p:nvSpPr>
          <p:cNvPr name="TextBox 11" id="11"/>
          <p:cNvSpPr txBox="true"/>
          <p:nvPr/>
        </p:nvSpPr>
        <p:spPr>
          <a:xfrm rot="0">
            <a:off x="179196" y="3269062"/>
            <a:ext cx="11041536" cy="504825"/>
          </a:xfrm>
          <a:prstGeom prst="rect">
            <a:avLst/>
          </a:prstGeom>
        </p:spPr>
        <p:txBody>
          <a:bodyPr anchor="t" rtlCol="false" tIns="0" lIns="0" bIns="0" rIns="0">
            <a:spAutoFit/>
          </a:bodyPr>
          <a:lstStyle/>
          <a:p>
            <a:pPr algn="ctr">
              <a:lnSpc>
                <a:spcPts val="4199"/>
              </a:lnSpc>
            </a:pPr>
            <a:r>
              <a:rPr lang="en-US" sz="2999" b="true">
                <a:solidFill>
                  <a:srgbClr val="082F2C"/>
                </a:solidFill>
                <a:latin typeface="EB Garamond Semi-Bold"/>
                <a:ea typeface="EB Garamond Semi-Bold"/>
                <a:cs typeface="EB Garamond Semi-Bold"/>
                <a:sym typeface="EB Garamond Semi-Bold"/>
              </a:rPr>
              <a:t>🛰️ Satellite Imagery</a:t>
            </a:r>
          </a:p>
        </p:txBody>
      </p:sp>
      <p:sp>
        <p:nvSpPr>
          <p:cNvPr name="TextBox 12" id="12"/>
          <p:cNvSpPr txBox="true"/>
          <p:nvPr/>
        </p:nvSpPr>
        <p:spPr>
          <a:xfrm rot="0">
            <a:off x="3517294" y="5314358"/>
            <a:ext cx="11041536" cy="1289050"/>
          </a:xfrm>
          <a:prstGeom prst="rect">
            <a:avLst/>
          </a:prstGeom>
        </p:spPr>
        <p:txBody>
          <a:bodyPr anchor="t" rtlCol="false" tIns="0" lIns="0" bIns="0" rIns="0">
            <a:spAutoFit/>
          </a:bodyPr>
          <a:lstStyle/>
          <a:p>
            <a:pPr algn="l">
              <a:lnSpc>
                <a:spcPts val="3499"/>
              </a:lnSpc>
            </a:pPr>
          </a:p>
          <a:p>
            <a:pPr algn="l">
              <a:lnSpc>
                <a:spcPts val="3499"/>
              </a:lnSpc>
            </a:pPr>
            <a:r>
              <a:rPr lang="en-US" sz="2499">
                <a:solidFill>
                  <a:srgbClr val="082F2C"/>
                </a:solidFill>
                <a:latin typeface="EB Garamond"/>
                <a:ea typeface="EB Garamond"/>
                <a:cs typeface="EB Garamond"/>
                <a:sym typeface="EB Garamond"/>
              </a:rPr>
              <a:t>→ Digital Elevation Model (DEM) for terrain analysis</a:t>
            </a:r>
          </a:p>
          <a:p>
            <a:pPr algn="l">
              <a:lnSpc>
                <a:spcPts val="34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23" t="-32099" r="-4163" b="-14148"/>
            </a:stretch>
          </a:blipFill>
        </p:spPr>
      </p:sp>
      <p:sp>
        <p:nvSpPr>
          <p:cNvPr name="Freeform 3" id="3"/>
          <p:cNvSpPr/>
          <p:nvPr/>
        </p:nvSpPr>
        <p:spPr>
          <a:xfrm flipH="false" flipV="false" rot="10655745">
            <a:off x="-1260257" y="1450978"/>
            <a:ext cx="20004510" cy="8220035"/>
          </a:xfrm>
          <a:custGeom>
            <a:avLst/>
            <a:gdLst/>
            <a:ahLst/>
            <a:cxnLst/>
            <a:rect r="r" b="b" t="t" l="l"/>
            <a:pathLst>
              <a:path h="8220035" w="20004510">
                <a:moveTo>
                  <a:pt x="0" y="0"/>
                </a:moveTo>
                <a:lnTo>
                  <a:pt x="20004510" y="0"/>
                </a:lnTo>
                <a:lnTo>
                  <a:pt x="20004510" y="8220035"/>
                </a:lnTo>
                <a:lnTo>
                  <a:pt x="0" y="8220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05872" y="3901436"/>
            <a:ext cx="13054599" cy="1394464"/>
          </a:xfrm>
          <a:prstGeom prst="rect">
            <a:avLst/>
          </a:prstGeom>
        </p:spPr>
        <p:txBody>
          <a:bodyPr anchor="t" rtlCol="false" tIns="0" lIns="0" bIns="0" rIns="0">
            <a:spAutoFit/>
          </a:bodyPr>
          <a:lstStyle/>
          <a:p>
            <a:pPr algn="ctr">
              <a:lnSpc>
                <a:spcPts val="11339"/>
              </a:lnSpc>
              <a:spcBef>
                <a:spcPct val="0"/>
              </a:spcBef>
            </a:pPr>
            <a:r>
              <a:rPr lang="en-US" sz="8099">
                <a:solidFill>
                  <a:srgbClr val="082F2C"/>
                </a:solidFill>
                <a:latin typeface="League Spartan"/>
                <a:ea typeface="League Spartan"/>
                <a:cs typeface="League Spartan"/>
                <a:sym typeface="League Spartan"/>
              </a:rPr>
              <a:t>The Battle Plan</a:t>
            </a:r>
          </a:p>
        </p:txBody>
      </p:sp>
      <p:sp>
        <p:nvSpPr>
          <p:cNvPr name="Freeform 5" id="5"/>
          <p:cNvSpPr/>
          <p:nvPr/>
        </p:nvSpPr>
        <p:spPr>
          <a:xfrm flipH="false" flipV="false" rot="0">
            <a:off x="13206475" y="5141381"/>
            <a:ext cx="5027044" cy="2760304"/>
          </a:xfrm>
          <a:custGeom>
            <a:avLst/>
            <a:gdLst/>
            <a:ahLst/>
            <a:cxnLst/>
            <a:rect r="r" b="b" t="t" l="l"/>
            <a:pathLst>
              <a:path h="2760304" w="5027044">
                <a:moveTo>
                  <a:pt x="0" y="0"/>
                </a:moveTo>
                <a:lnTo>
                  <a:pt x="5027044" y="0"/>
                </a:lnTo>
                <a:lnTo>
                  <a:pt x="5027044" y="2760304"/>
                </a:lnTo>
                <a:lnTo>
                  <a:pt x="0" y="2760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014985" y="5229225"/>
            <a:ext cx="2429113" cy="596866"/>
          </a:xfrm>
          <a:prstGeom prst="rect">
            <a:avLst/>
          </a:prstGeom>
        </p:spPr>
        <p:txBody>
          <a:bodyPr anchor="t" rtlCol="false" tIns="0" lIns="0" bIns="0" rIns="0">
            <a:spAutoFit/>
          </a:bodyPr>
          <a:lstStyle/>
          <a:p>
            <a:pPr algn="ctr">
              <a:lnSpc>
                <a:spcPts val="4901"/>
              </a:lnSpc>
              <a:spcBef>
                <a:spcPct val="0"/>
              </a:spcBef>
            </a:pPr>
            <a:r>
              <a:rPr lang="en-US" sz="3501">
                <a:solidFill>
                  <a:srgbClr val="082F2C"/>
                </a:solidFill>
                <a:latin typeface="EB Garamond"/>
                <a:ea typeface="EB Garamond"/>
                <a:cs typeface="EB Garamond"/>
                <a:sym typeface="EB Garamon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DAGzw1bNgYc</dc:identifier>
  <dcterms:modified xsi:type="dcterms:W3CDTF">2011-08-01T06:04:30Z</dcterms:modified>
  <cp:revision>1</cp:revision>
  <dc:title>Project Title Presentation</dc:title>
</cp:coreProperties>
</file>